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64" r:id="rId4"/>
    <p:sldId id="270" r:id="rId5"/>
    <p:sldId id="271" r:id="rId6"/>
    <p:sldId id="261" r:id="rId7"/>
    <p:sldId id="272" r:id="rId8"/>
    <p:sldId id="266" r:id="rId9"/>
    <p:sldId id="294" r:id="rId10"/>
    <p:sldId id="283" r:id="rId11"/>
    <p:sldId id="284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/>
    <p:restoredTop sz="84017"/>
  </p:normalViewPr>
  <p:slideViewPr>
    <p:cSldViewPr>
      <p:cViewPr varScale="1">
        <p:scale>
          <a:sx n="90" d="100"/>
          <a:sy n="90" d="100"/>
        </p:scale>
        <p:origin x="15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1D9EF-9302-3D40-A5F2-71639C7E1920}" type="datetimeFigureOut">
              <a:rPr kumimoji="1" lang="ko-KR" altLang="en-US" smtClean="0"/>
              <a:t>2017. 12. 14.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47033-AFAE-814C-8C94-B0B89FDE48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7426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안녕하세요</a:t>
            </a:r>
            <a:r>
              <a:rPr kumimoji="1" lang="en-US" altLang="ko-KR" dirty="0" smtClean="0"/>
              <a:t>.</a:t>
            </a:r>
            <a:r>
              <a:rPr kumimoji="1" lang="ko-KR" altLang="en-US" baseline="0" dirty="0" smtClean="0"/>
              <a:t> 저희는 </a:t>
            </a:r>
            <a:r>
              <a:rPr kumimoji="1" lang="en-US" altLang="ko-KR" baseline="0" dirty="0" smtClean="0"/>
              <a:t>who is fatty?</a:t>
            </a:r>
            <a:r>
              <a:rPr kumimoji="1" lang="ko-KR" altLang="en-US" baseline="0" dirty="0" smtClean="0"/>
              <a:t>라는 주제로 발표하게될 </a:t>
            </a:r>
            <a:r>
              <a:rPr kumimoji="1" lang="en-US" altLang="ko-KR" baseline="0" dirty="0" smtClean="0"/>
              <a:t>12</a:t>
            </a:r>
            <a:r>
              <a:rPr kumimoji="1" lang="ko-KR" altLang="en-US" baseline="0" dirty="0" smtClean="0"/>
              <a:t>조 김성연 심성호 황세현입니다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저희는 빅데이터를 통해서 어떤 사람이 비만이 되는지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비만을 만드는 요인은 무엇인지에 대해서 알아보고자 합니다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02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위 결과는 모델들의 테스트 결과입니다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모델에 따라서 약간 차이가 발생하지만 약 </a:t>
            </a:r>
            <a:r>
              <a:rPr kumimoji="1" lang="en-US" altLang="ko-KR" dirty="0" smtClean="0"/>
              <a:t>68%</a:t>
            </a:r>
            <a:r>
              <a:rPr kumimoji="1" lang="ko-KR" altLang="en-US" dirty="0" smtClean="0"/>
              <a:t>의 거의 비슷한 성능을 내고 있음을 알 수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6362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위 그래프는 각 모델들의 </a:t>
            </a:r>
            <a:r>
              <a:rPr kumimoji="1" lang="en-US" altLang="ko-KR" dirty="0" smtClean="0"/>
              <a:t>ROC</a:t>
            </a:r>
            <a:r>
              <a:rPr kumimoji="1" lang="ko-KR" altLang="en-US" dirty="0" smtClean="0"/>
              <a:t>그래프 인데요</a:t>
            </a:r>
            <a:r>
              <a:rPr kumimoji="1" lang="en-US" altLang="ko-KR" dirty="0" smtClean="0"/>
              <a:t>. False</a:t>
            </a:r>
            <a:r>
              <a:rPr kumimoji="1" lang="en-US" altLang="ko-KR" baseline="0" dirty="0" smtClean="0"/>
              <a:t> positive rate</a:t>
            </a:r>
            <a:r>
              <a:rPr kumimoji="1" lang="ko-KR" altLang="en-US" baseline="0" dirty="0" smtClean="0"/>
              <a:t>에 따른 </a:t>
            </a:r>
            <a:r>
              <a:rPr kumimoji="1" lang="en-US" altLang="ko-KR" baseline="0" dirty="0" smtClean="0"/>
              <a:t>true positive rate</a:t>
            </a:r>
            <a:r>
              <a:rPr kumimoji="1" lang="ko-KR" altLang="en-US" baseline="0" dirty="0" smtClean="0"/>
              <a:t>를 보여주는 그래프입니다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저희의 모델들은 약 </a:t>
            </a:r>
            <a:r>
              <a:rPr kumimoji="1" lang="en-US" altLang="ko-KR" baseline="0" dirty="0" smtClean="0"/>
              <a:t>0.7</a:t>
            </a:r>
            <a:r>
              <a:rPr kumimoji="1" lang="ko-KR" altLang="en-US" baseline="0" dirty="0" smtClean="0"/>
              <a:t>의 </a:t>
            </a:r>
            <a:r>
              <a:rPr kumimoji="1" lang="en-US" altLang="ko-KR" baseline="0" dirty="0" err="1" smtClean="0"/>
              <a:t>auroc</a:t>
            </a:r>
            <a:r>
              <a:rPr kumimoji="1" lang="ko-KR" altLang="en-US" baseline="0" dirty="0" smtClean="0"/>
              <a:t>값을 갖는 괜찮은 성능을 내는 모델이라고 할 수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저희는 이러한 머신러닝 모델들을 통해서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저희가 뽑은 </a:t>
            </a:r>
            <a:r>
              <a:rPr kumimoji="1" lang="en-US" altLang="ko-KR" baseline="0" dirty="0" smtClean="0"/>
              <a:t>5</a:t>
            </a:r>
            <a:r>
              <a:rPr kumimoji="1" lang="ko-KR" altLang="en-US" baseline="0" dirty="0" smtClean="0"/>
              <a:t>개의 </a:t>
            </a:r>
            <a:r>
              <a:rPr kumimoji="1" lang="en-US" altLang="ko-KR" baseline="0" dirty="0" smtClean="0"/>
              <a:t>feature</a:t>
            </a:r>
            <a:r>
              <a:rPr kumimoji="1" lang="ko-KR" altLang="en-US" baseline="0" dirty="0" smtClean="0"/>
              <a:t>들이 비만을 예측하기에 충분한 </a:t>
            </a:r>
            <a:r>
              <a:rPr kumimoji="1" lang="en-US" altLang="ko-KR" baseline="0" dirty="0" smtClean="0"/>
              <a:t>feature</a:t>
            </a:r>
            <a:r>
              <a:rPr kumimoji="1" lang="ko-KR" altLang="en-US" baseline="0" dirty="0" smtClean="0"/>
              <a:t>임을 확인할 수 있었습니다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978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이어서 추가적인 특징분석에 대한 발표가 이어지겠습니다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발표 시간을 고려하여 뒤쪽 발표에서는</a:t>
            </a:r>
            <a:r>
              <a:rPr kumimoji="1" lang="ko-KR" altLang="en-US" baseline="0" dirty="0" smtClean="0"/>
              <a:t> </a:t>
            </a:r>
            <a:r>
              <a:rPr kumimoji="1" lang="ko-KR" altLang="en-US" dirty="0" smtClean="0"/>
              <a:t>생략하겠지만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이후 발표에 등장하는 모든 그래프 차이 값들은 모두 앞써 말씀드린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ANOVA test</a:t>
            </a:r>
            <a:r>
              <a:rPr kumimoji="1" lang="ko-KR" altLang="en-US" baseline="0" dirty="0" smtClean="0"/>
              <a:t>를 통해 </a:t>
            </a:r>
            <a:r>
              <a:rPr kumimoji="1" lang="en-US" altLang="ko-KR" baseline="0" dirty="0" smtClean="0"/>
              <a:t>P value</a:t>
            </a:r>
            <a:r>
              <a:rPr kumimoji="1" lang="ko-KR" altLang="en-US" baseline="0" dirty="0" smtClean="0"/>
              <a:t>가 </a:t>
            </a:r>
            <a:r>
              <a:rPr kumimoji="1" lang="en-US" altLang="ko-KR" baseline="0" dirty="0" smtClean="0"/>
              <a:t>0.05 </a:t>
            </a:r>
            <a:r>
              <a:rPr kumimoji="1" lang="ko-KR" altLang="en-US" baseline="0" dirty="0" smtClean="0"/>
              <a:t>이하로 나온 것이므로 모두 유의하다고 볼 수 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앞써 비만과 높은 관련성 있는 특징 중 하나가 바로 수입이었습니다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현재 그래프의 </a:t>
            </a:r>
            <a:r>
              <a:rPr kumimoji="1" lang="en-US" altLang="ko-KR" baseline="0" dirty="0" smtClean="0"/>
              <a:t>X</a:t>
            </a:r>
            <a:r>
              <a:rPr kumimoji="1" lang="ko-KR" altLang="en-US" baseline="0" dirty="0" smtClean="0"/>
              <a:t>축은 소득분위를 나타냅니다</a:t>
            </a:r>
            <a:r>
              <a:rPr kumimoji="1" lang="en-US" altLang="ko-KR" baseline="0" dirty="0" smtClean="0"/>
              <a:t>. </a:t>
            </a:r>
            <a:r>
              <a:rPr kumimoji="1" lang="ko-KR" altLang="en-US" baseline="0" dirty="0" smtClean="0"/>
              <a:t>높을 수록 소득이 낮은 분위입니다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en-US" altLang="ko-KR" baseline="0" dirty="0" smtClean="0"/>
              <a:t>Y</a:t>
            </a:r>
            <a:r>
              <a:rPr kumimoji="1" lang="ko-KR" altLang="en-US" baseline="0" dirty="0" smtClean="0"/>
              <a:t>축은 각각 </a:t>
            </a:r>
            <a:r>
              <a:rPr kumimoji="1" lang="en-US" altLang="ko-KR" baseline="0" dirty="0" smtClean="0"/>
              <a:t>BMI </a:t>
            </a:r>
            <a:r>
              <a:rPr kumimoji="1" lang="ko-KR" altLang="en-US" baseline="0" dirty="0" smtClean="0"/>
              <a:t>수치와 </a:t>
            </a:r>
            <a:r>
              <a:rPr kumimoji="1" lang="en-US" altLang="ko-KR" baseline="0" dirty="0" smtClean="0"/>
              <a:t>BMI </a:t>
            </a:r>
            <a:r>
              <a:rPr kumimoji="1" lang="ko-KR" altLang="en-US" baseline="0" dirty="0" smtClean="0"/>
              <a:t>수치가 </a:t>
            </a:r>
            <a:r>
              <a:rPr kumimoji="1" lang="en-US" altLang="ko-KR" baseline="0" dirty="0" smtClean="0"/>
              <a:t>30 </a:t>
            </a:r>
            <a:r>
              <a:rPr kumimoji="1" lang="ko-KR" altLang="en-US" baseline="0" dirty="0" smtClean="0"/>
              <a:t>이상이 비만 인구의 비율입니다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보시는 것처럼 소득이 낮을 수록 </a:t>
            </a:r>
            <a:r>
              <a:rPr kumimoji="1" lang="en-US" altLang="ko-KR" baseline="0" dirty="0" err="1" smtClean="0"/>
              <a:t>bmi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수치가 증가하고 비만 인구의 비율 역시 증가하는 것을 확인할 수 있었습니다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저희는 어떤 요소가 저소득층의 비만에 관여하는 지를 조사하기 위해 소득분위에 대한 </a:t>
            </a:r>
            <a:r>
              <a:rPr kumimoji="1" lang="en-US" altLang="ko-KR" baseline="0" dirty="0" smtClean="0"/>
              <a:t>EDA</a:t>
            </a:r>
            <a:r>
              <a:rPr kumimoji="1" lang="ko-KR" altLang="en-US" baseline="0" dirty="0" smtClean="0"/>
              <a:t>를 실시하였습니다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1854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수득 분위와 가장 관련이 높은 특징은 </a:t>
            </a:r>
            <a:r>
              <a:rPr kumimoji="1" lang="en-US" altLang="ko-KR" dirty="0" smtClean="0"/>
              <a:t>SNAP</a:t>
            </a:r>
            <a:r>
              <a:rPr kumimoji="1" lang="ko-KR" altLang="en-US" dirty="0" smtClean="0"/>
              <a:t>의 수혜 유무입니다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SNAP</a:t>
            </a:r>
            <a:r>
              <a:rPr kumimoji="1" lang="ko-KR" altLang="en-US" dirty="0" smtClean="0"/>
              <a:t>이란 미국의 저소득층을 대상으로 하는 영양 공급</a:t>
            </a:r>
            <a:r>
              <a:rPr kumimoji="1" lang="ko-KR" altLang="en-US" baseline="0" dirty="0" smtClean="0"/>
              <a:t> 프로그램으로 쿠폰 형태의 </a:t>
            </a:r>
            <a:r>
              <a:rPr kumimoji="1" lang="en-US" altLang="ko-KR" baseline="0" dirty="0" smtClean="0"/>
              <a:t>SNAP</a:t>
            </a:r>
            <a:r>
              <a:rPr kumimoji="1" lang="ko-KR" altLang="en-US" baseline="0" dirty="0" smtClean="0"/>
              <a:t>을 영양적으로 유의미한 식료품 구매에 사용할 수 있도록 한 것입니다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SNAP</a:t>
            </a:r>
            <a:r>
              <a:rPr kumimoji="1" lang="ko-KR" altLang="en-US" baseline="0" dirty="0" smtClean="0"/>
              <a:t>은 당연히 저소득층을 대상으로 하기 때문에 수입과 매우 큰 관련성을 띄고 있습니다</a:t>
            </a:r>
            <a:r>
              <a:rPr kumimoji="1"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220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>
                <a:effectLst/>
              </a:rPr>
              <a:t>SNAP</a:t>
            </a:r>
            <a:r>
              <a:rPr kumimoji="1" lang="ko-KR" altLang="en-US" dirty="0" smtClean="0">
                <a:effectLst/>
              </a:rPr>
              <a:t>과 관련된 지표를 보면 패스트 푸드 섭취 유무에 대한 결과가 있습니다</a:t>
            </a:r>
            <a:r>
              <a:rPr kumimoji="1" lang="en-US" altLang="ko-KR" dirty="0" smtClean="0">
                <a:effectLst/>
              </a:rPr>
              <a:t>. SNAP</a:t>
            </a:r>
            <a:r>
              <a:rPr kumimoji="1" lang="ko-KR" altLang="en-US" dirty="0" smtClean="0">
                <a:effectLst/>
              </a:rPr>
              <a:t>은 건강한</a:t>
            </a:r>
            <a:r>
              <a:rPr kumimoji="1" lang="ko-KR" altLang="en-US" baseline="0" dirty="0" smtClean="0">
                <a:effectLst/>
              </a:rPr>
              <a:t> 영상 섭취가 목적이며</a:t>
            </a:r>
            <a:r>
              <a:rPr kumimoji="1" lang="en-US" altLang="ko-KR" baseline="0" dirty="0" smtClean="0">
                <a:effectLst/>
              </a:rPr>
              <a:t>, </a:t>
            </a:r>
            <a:r>
              <a:rPr kumimoji="1" lang="ko-KR" altLang="en-US" baseline="0" dirty="0" smtClean="0">
                <a:effectLst/>
              </a:rPr>
              <a:t>패스트 푸드에 대한 지원을 않기 때문에 당연하게도 </a:t>
            </a:r>
            <a:r>
              <a:rPr kumimoji="1" lang="en-US" altLang="ko-KR" baseline="0" dirty="0" smtClean="0">
                <a:effectLst/>
              </a:rPr>
              <a:t>SNAP</a:t>
            </a:r>
            <a:r>
              <a:rPr kumimoji="1" lang="ko-KR" altLang="en-US" baseline="0" dirty="0" smtClean="0">
                <a:effectLst/>
              </a:rPr>
              <a:t>의 수혜자들은 패스트 푸드 섭취가 낮은 것을 확인할 수 있습니다</a:t>
            </a:r>
            <a:r>
              <a:rPr kumimoji="1" lang="en-US" altLang="ko-KR" baseline="0" dirty="0" smtClean="0">
                <a:effectLst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521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effectLst/>
              </a:rPr>
              <a:t>그러나 저희가 발견한 사실은</a:t>
            </a:r>
            <a:r>
              <a:rPr kumimoji="1" lang="ko-KR" altLang="en-US" baseline="0" dirty="0" smtClean="0">
                <a:effectLst/>
              </a:rPr>
              <a:t>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지원받는 사람들의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BMI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오히려 높다는 점입니다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저소득층의 균형적인 영양 섭취를 위해 마련된 </a:t>
            </a:r>
            <a:r>
              <a:rPr kumimoji="1"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 </a:t>
            </a:r>
            <a:r>
              <a:rPr kumimoji="1"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 오히려 비만을 유발하는 셈이 된 것입니다</a:t>
            </a:r>
            <a:r>
              <a:rPr kumimoji="1"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원인을 찾기 위해 </a:t>
            </a:r>
            <a:r>
              <a:rPr kumimoji="1"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</a:t>
            </a:r>
            <a:r>
              <a:rPr kumimoji="1"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kumimoji="1"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kumimoji="1"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실시한 결과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886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>
                <a:effectLst/>
              </a:rPr>
              <a:t>SNAP</a:t>
            </a:r>
            <a:r>
              <a:rPr kumimoji="1" lang="ko-KR" altLang="en-US" dirty="0" smtClean="0">
                <a:effectLst/>
              </a:rPr>
              <a:t>의 수혜자들은 고기 섭취량</a:t>
            </a:r>
            <a:r>
              <a:rPr kumimoji="1" lang="en-US" altLang="ko-KR" dirty="0" smtClean="0">
                <a:effectLst/>
              </a:rPr>
              <a:t>, </a:t>
            </a:r>
            <a:r>
              <a:rPr kumimoji="1" lang="ko-KR" altLang="en-US" dirty="0" smtClean="0">
                <a:effectLst/>
              </a:rPr>
              <a:t>음료 섭취량</a:t>
            </a:r>
            <a:r>
              <a:rPr kumimoji="1" lang="en-US" altLang="ko-KR" dirty="0" smtClean="0">
                <a:effectLst/>
              </a:rPr>
              <a:t>, </a:t>
            </a:r>
            <a:r>
              <a:rPr kumimoji="1" lang="ko-KR" altLang="en-US" dirty="0" smtClean="0">
                <a:effectLst/>
              </a:rPr>
              <a:t>전반적인 음식 섭취량이 모두 증가하였다는 것을 확인할 수 있었습니다</a:t>
            </a:r>
            <a:r>
              <a:rPr kumimoji="1" lang="en-US" altLang="ko-KR" dirty="0" smtClean="0">
                <a:effectLst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6846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>
                <a:effectLst/>
              </a:rPr>
              <a:t>또한 더욱 흥미로운 사실은 </a:t>
            </a:r>
            <a:r>
              <a:rPr kumimoji="1" lang="en-US" altLang="ko-KR" dirty="0" smtClean="0">
                <a:effectLst/>
              </a:rPr>
              <a:t>SNAP</a:t>
            </a:r>
            <a:r>
              <a:rPr kumimoji="1" lang="ko-KR" altLang="en-US" dirty="0" smtClean="0">
                <a:effectLst/>
              </a:rPr>
              <a:t>의 수혜를 받는 사람들이 주된 식사보다는 다른 행위를 하면서 먹는 간식에 더 많은 시간을 할애 한다는 사실입니다</a:t>
            </a:r>
            <a:r>
              <a:rPr kumimoji="1" lang="en-US" altLang="ko-KR" dirty="0" smtClean="0">
                <a:effectLst/>
              </a:rPr>
              <a:t>.</a:t>
            </a:r>
          </a:p>
          <a:p>
            <a:r>
              <a:rPr kumimoji="1" lang="ko-KR" altLang="en-US" dirty="0" smtClean="0">
                <a:effectLst/>
              </a:rPr>
              <a:t>즉</a:t>
            </a:r>
            <a:r>
              <a:rPr kumimoji="1" lang="en-US" altLang="ko-KR" dirty="0" smtClean="0">
                <a:effectLst/>
              </a:rPr>
              <a:t>, SNAP</a:t>
            </a:r>
            <a:r>
              <a:rPr kumimoji="1" lang="ko-KR" altLang="en-US" dirty="0" smtClean="0">
                <a:effectLst/>
              </a:rPr>
              <a:t>은 패스트 푸드와 같은 정크 푸드 규제에는 성공하였지만</a:t>
            </a:r>
            <a:r>
              <a:rPr kumimoji="1" lang="en-US" altLang="ko-KR" dirty="0" smtClean="0">
                <a:effectLst/>
              </a:rPr>
              <a:t>, </a:t>
            </a:r>
            <a:r>
              <a:rPr kumimoji="1" lang="ko-KR" altLang="en-US" dirty="0" smtClean="0">
                <a:effectLst/>
              </a:rPr>
              <a:t>수헤자들의 간식 비율을 높혀 오히려 비만율을 증가시다고 결론 내렸습니다</a:t>
            </a:r>
            <a:r>
              <a:rPr kumimoji="1" lang="en-US" altLang="ko-KR" dirty="0" smtClean="0">
                <a:effectLst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506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다시 저소득 층에 대한 </a:t>
            </a:r>
            <a:r>
              <a:rPr kumimoji="1" lang="en-US" altLang="ko-KR" dirty="0" smtClean="0"/>
              <a:t>EDA</a:t>
            </a:r>
            <a:r>
              <a:rPr kumimoji="1" lang="ko-KR" altLang="en-US" dirty="0" smtClean="0"/>
              <a:t>로 돌아오면 저소득 층일수록 탄산음료 소비량이 높고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탄산음료 소비량이 높을 수록 </a:t>
            </a:r>
            <a:r>
              <a:rPr kumimoji="1" lang="en-US" altLang="ko-KR" dirty="0" err="1" smtClean="0"/>
              <a:t>bmi</a:t>
            </a:r>
            <a:r>
              <a:rPr kumimoji="1" lang="ko-KR" altLang="en-US" dirty="0" smtClean="0"/>
              <a:t>가 높습니다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15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>
                <a:effectLst/>
              </a:rPr>
              <a:t>또한 저소득층 일수록 운동량이 부족하며</a:t>
            </a:r>
            <a:r>
              <a:rPr kumimoji="1" lang="en-US" altLang="ko-KR" dirty="0" smtClean="0">
                <a:effectLst/>
              </a:rPr>
              <a:t>, </a:t>
            </a:r>
            <a:r>
              <a:rPr kumimoji="1" lang="ko-KR" altLang="en-US" dirty="0" smtClean="0">
                <a:effectLst/>
              </a:rPr>
              <a:t>운동량을 덜 할 수록 </a:t>
            </a:r>
            <a:r>
              <a:rPr kumimoji="1" lang="en-US" altLang="ko-KR" dirty="0" err="1" smtClean="0">
                <a:effectLst/>
              </a:rPr>
              <a:t>bmi</a:t>
            </a:r>
            <a:r>
              <a:rPr kumimoji="1" lang="en-US" altLang="ko-KR" dirty="0" smtClean="0">
                <a:effectLst/>
              </a:rPr>
              <a:t> </a:t>
            </a:r>
            <a:r>
              <a:rPr kumimoji="1" lang="ko-KR" altLang="en-US" dirty="0" smtClean="0">
                <a:effectLst/>
              </a:rPr>
              <a:t>수치가 높습니다</a:t>
            </a:r>
            <a:r>
              <a:rPr kumimoji="1" lang="en-US" altLang="ko-KR" dirty="0" smtClean="0">
                <a:effectLst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35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저희의 발표는 다음과 같은 순서로 진행됩니다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960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위의 특징 분석을 바탕으로한 저희의 결론이자 </a:t>
            </a:r>
            <a:r>
              <a:rPr lang="en-US" altLang="ko-KR" dirty="0" smtClean="0"/>
              <a:t>WHO</a:t>
            </a:r>
            <a:r>
              <a:rPr lang="ko-KR" altLang="en-US" dirty="0" smtClean="0"/>
              <a:t>의 정책 제안입니다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비만과 가장 높에 관련된 특징은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건강자신감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 유무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소득 분위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탄산음료 섭취 유무</a:t>
            </a:r>
            <a:r>
              <a:rPr lang="en-US" altLang="ko-KR" dirty="0" smtClean="0"/>
              <a:t>, SNAP </a:t>
            </a:r>
            <a:r>
              <a:rPr lang="ko-KR" altLang="en-US" dirty="0" smtClean="0"/>
              <a:t>해택의 수혜 유무입니다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제안된 첫번째 정책은 </a:t>
            </a:r>
            <a:r>
              <a:rPr lang="en-US" altLang="ko-KR" dirty="0" smtClean="0"/>
              <a:t>SNAP</a:t>
            </a:r>
            <a:r>
              <a:rPr lang="ko-KR" altLang="en-US" dirty="0" smtClean="0"/>
              <a:t>이 유의미 하지만 지나친 간식량</a:t>
            </a:r>
            <a:r>
              <a:rPr lang="ko-KR" altLang="en-US" baseline="0" dirty="0" smtClean="0"/>
              <a:t> 증가로 비만을 일으키므로 </a:t>
            </a:r>
            <a:r>
              <a:rPr lang="en-US" altLang="ko-KR" baseline="0" dirty="0" smtClean="0"/>
              <a:t>SNAP</a:t>
            </a:r>
            <a:r>
              <a:rPr lang="ko-KR" altLang="en-US" baseline="0" dirty="0" smtClean="0"/>
              <a:t>으로 구매할 수 있는 간식량을 제한해야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1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저소득층의 탄산음료 섭취량이 두드러 지므로</a:t>
            </a:r>
            <a:r>
              <a:rPr lang="en-US" altLang="ko-KR" dirty="0" smtClean="0"/>
              <a:t>, SNAP</a:t>
            </a:r>
            <a:r>
              <a:rPr lang="ko-KR" altLang="en-US" dirty="0" smtClean="0"/>
              <a:t>과 같은 정책에서 탄산음료를 제한하여야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8050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SNAP</a:t>
            </a:r>
            <a:r>
              <a:rPr lang="ko-KR" altLang="en-US" dirty="0" smtClean="0"/>
              <a:t>의 부작용을 극복하고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저소득층의 비만율을 줄이기 위해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운동 지원 정책이 필요합니다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7505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 연구의 한계점과 발전 방향에 대해 이야기 해 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말씀드렸다시피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저희는 미국 농림부의 </a:t>
            </a:r>
            <a:r>
              <a:rPr lang="en-US" altLang="ko-KR" baseline="0" dirty="0" smtClean="0"/>
              <a:t>2014 &amp; 2015 </a:t>
            </a:r>
            <a:r>
              <a:rPr lang="ko-KR" altLang="en-US" baseline="0" dirty="0" smtClean="0"/>
              <a:t>데이터를 활용하였지만 각 사람들의 아이디가 연도에 따라 이어져 있지 않습니다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각 특징들의 시간적 변화를 관찰할 수 없었습니다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268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시간 데이터 부족은 </a:t>
            </a:r>
            <a:r>
              <a:rPr lang="en-US" altLang="ko-KR" dirty="0" smtClean="0"/>
              <a:t>causality(</a:t>
            </a:r>
            <a:r>
              <a:rPr lang="ko-KR" altLang="en-US" dirty="0" smtClean="0"/>
              <a:t>원인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분석하는데 어려움을 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예를들어 이 그래프는 저희가 일반 소다와 다이어트 소다의 </a:t>
            </a:r>
            <a:r>
              <a:rPr lang="en-US" altLang="ko-KR" dirty="0" smtClean="0"/>
              <a:t>BMI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수치를 비교한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신기하게도 주황색의 일반 소다보다 초록색의 다이어트 소다를 섭취한 사람들이 </a:t>
            </a:r>
            <a:r>
              <a:rPr lang="en-US" altLang="ko-KR" baseline="0" dirty="0" smtClean="0"/>
              <a:t>BMI </a:t>
            </a:r>
            <a:r>
              <a:rPr lang="ko-KR" altLang="en-US" baseline="0" dirty="0" smtClean="0"/>
              <a:t>수치가 더 높다는 것을 알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이에 대해 </a:t>
            </a:r>
            <a:r>
              <a:rPr lang="en-US" altLang="ko-KR" baseline="0" dirty="0" smtClean="0"/>
              <a:t>“”</a:t>
            </a:r>
            <a:r>
              <a:rPr lang="ko-KR" altLang="en-US" baseline="0" dirty="0" smtClean="0"/>
              <a:t>라고 할 지</a:t>
            </a:r>
            <a:r>
              <a:rPr lang="en-US" altLang="ko-KR" baseline="0" dirty="0" smtClean="0"/>
              <a:t>, “” </a:t>
            </a:r>
            <a:r>
              <a:rPr lang="ko-KR" altLang="en-US" baseline="0" dirty="0" smtClean="0"/>
              <a:t>라고 할지 불명확합니다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따라서 추가적으로 시간에 따른 변화나 실험 데이터가 주어진다면 원인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 관걔를 더욱 객관적으로 기술할 수 있을 것으로 생각됩니다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2456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조의 발표였습니다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69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위 그래프는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OECD</a:t>
            </a:r>
            <a:r>
              <a:rPr kumimoji="1" lang="ko-KR" altLang="en-US" dirty="0" smtClean="0"/>
              <a:t>의 세계 각국의 년도에 따른 과체중을 나타낸 그래프인데요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시간이 갈수록 </a:t>
            </a:r>
            <a:r>
              <a:rPr kumimoji="1" lang="en-US" altLang="ko-KR" dirty="0" smtClean="0"/>
              <a:t>OECD</a:t>
            </a:r>
            <a:r>
              <a:rPr kumimoji="1" lang="ko-KR" altLang="en-US" dirty="0" smtClean="0"/>
              <a:t>의 많은 나라들의 과체중 인구가 늘어나고 있음을 알 수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이러한 추세는 한국도 마찬가지입니다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85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그래서 저희는 이러한 전세계적인 비만 문제를 줄이고자 세계 보건 기구의 입장에서 빅데이터 분석을 통해 점점 증가하는 비만율을 관리하기 위한 정책을 제안하고자 합니다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703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분석을 위해 사용할 데이터는 미국농림부의 </a:t>
            </a:r>
            <a:r>
              <a:rPr kumimoji="1" lang="en-US" altLang="ko-KR" dirty="0" smtClean="0"/>
              <a:t>ATUS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eating and health module</a:t>
            </a:r>
            <a:r>
              <a:rPr kumimoji="1" lang="ko-KR" altLang="en-US" dirty="0" smtClean="0"/>
              <a:t>이라는 데이터로 </a:t>
            </a:r>
            <a:r>
              <a:rPr kumimoji="1" lang="en-US" altLang="ko-KR" dirty="0" smtClean="0"/>
              <a:t>2014</a:t>
            </a:r>
            <a:r>
              <a:rPr kumimoji="1" lang="ko-KR" altLang="en-US" dirty="0" smtClean="0"/>
              <a:t>년과 </a:t>
            </a:r>
            <a:r>
              <a:rPr kumimoji="1" lang="en-US" altLang="ko-KR" dirty="0" smtClean="0"/>
              <a:t>2015</a:t>
            </a:r>
            <a:r>
              <a:rPr kumimoji="1" lang="ko-KR" altLang="en-US" dirty="0" smtClean="0"/>
              <a:t>년의 미국인의 식습관에 대한 데이터 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데이터의 수는 </a:t>
            </a:r>
            <a:r>
              <a:rPr kumimoji="1" lang="en-US" altLang="ko-KR" dirty="0" smtClean="0"/>
              <a:t>21K</a:t>
            </a:r>
            <a:r>
              <a:rPr kumimoji="1" lang="ko-KR" altLang="en-US" dirty="0" smtClean="0"/>
              <a:t>이고 컬럼수는 </a:t>
            </a:r>
            <a:r>
              <a:rPr kumimoji="1" lang="en-US" altLang="ko-KR" dirty="0" smtClean="0"/>
              <a:t>37</a:t>
            </a:r>
            <a:r>
              <a:rPr kumimoji="1" lang="ko-KR" altLang="en-US" dirty="0" smtClean="0"/>
              <a:t>개입니다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72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데이터를 가공하기 위해서 저희는 다음과 같은 방법을 사용하였습니다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처음에는 의미없는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해석하기 어려운 컬럼들을 제거하였고요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가장 중요한 컬럼인 </a:t>
            </a:r>
            <a:r>
              <a:rPr kumimoji="1" lang="en-US" altLang="ko-KR" dirty="0" smtClean="0"/>
              <a:t>weight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height</a:t>
            </a:r>
            <a:r>
              <a:rPr kumimoji="1" lang="ko-KR" altLang="en-US" dirty="0" smtClean="0"/>
              <a:t>가 없는 아웃라이어들을 제거하였습니다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 데이터는 비만과 비만이 아닌 사람의 데이터의 수가 같지 않아서 이를 맞춰주고자 </a:t>
            </a:r>
            <a:r>
              <a:rPr kumimoji="1" lang="en-US" altLang="ko-KR" dirty="0" smtClean="0"/>
              <a:t>down</a:t>
            </a:r>
            <a:r>
              <a:rPr kumimoji="1" lang="en-US" altLang="ko-KR" baseline="0" dirty="0" smtClean="0"/>
              <a:t> sampling</a:t>
            </a:r>
            <a:r>
              <a:rPr kumimoji="1" lang="ko-KR" altLang="en-US" baseline="0" dirty="0" smtClean="0"/>
              <a:t>을 적용했고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NULL value</a:t>
            </a:r>
            <a:r>
              <a:rPr kumimoji="1" lang="ko-KR" altLang="en-US" baseline="0" dirty="0" smtClean="0"/>
              <a:t>를 제거하거나 채워넣는 방법을 적용하여 데이터를 가공하였습니다</a:t>
            </a:r>
            <a:r>
              <a:rPr kumimoji="1" lang="en-US" altLang="ko-KR" baseline="0" dirty="0" smtClean="0"/>
              <a:t>.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12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feature_nan_filled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eugenhth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(0.31),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euexercise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(0.12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erincome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(0.09),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eusoda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(-0.09),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eusnap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(-0.08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비만의 요인을 알기위해서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BMI(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체질량 지수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관련된 가장 중요한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Correlation,</a:t>
            </a:r>
            <a:r>
              <a:rPr kumimoji="1"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forest, ANOVA</a:t>
            </a:r>
            <a:r>
              <a:rPr kumimoji="1"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 방법을 통해서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해보았는데요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분석방법 모두 위의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BMI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높은 연관성을 띄는것을 확인하였습니다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다음과 같습니다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건강자신감</a:t>
            </a:r>
            <a:r>
              <a:rPr kumimoji="1"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</a:t>
            </a:r>
            <a:r>
              <a:rPr kumimoji="1"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367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저희는 위의 </a:t>
            </a:r>
            <a:r>
              <a:rPr kumimoji="1" lang="en-US" altLang="ko-KR" dirty="0" smtClean="0"/>
              <a:t>feature</a:t>
            </a:r>
            <a:r>
              <a:rPr kumimoji="1" lang="ko-KR" altLang="en-US" dirty="0" smtClean="0"/>
              <a:t>들이 실제로 비만과 관련이 있는지를 살펴보기 위해서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위의 </a:t>
            </a:r>
            <a:r>
              <a:rPr kumimoji="1" lang="en-US" altLang="ko-KR" dirty="0" smtClean="0"/>
              <a:t>feature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개를 이용하여 비만을 예측하는 모델들을 학습시키고 이의 성능을 확인해보고자 하였습니다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사용한 머신러닝 기법으로는 </a:t>
            </a:r>
            <a:r>
              <a:rPr kumimoji="1" lang="en-US" altLang="ko-KR" dirty="0" smtClean="0"/>
              <a:t>Random</a:t>
            </a:r>
            <a:r>
              <a:rPr kumimoji="1" lang="en-US" altLang="ko-KR" baseline="0" dirty="0" smtClean="0"/>
              <a:t> forest, SVM, MLP</a:t>
            </a:r>
            <a:r>
              <a:rPr kumimoji="1" lang="ko-KR" altLang="en-US" baseline="0" dirty="0" smtClean="0"/>
              <a:t>를 사용하였습니다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06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위에서 설명드렸다 싶이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저희의 데이터는 </a:t>
            </a:r>
            <a:r>
              <a:rPr kumimoji="1" lang="ko-KR" altLang="en-US" dirty="0" smtClean="0"/>
              <a:t>비만과 비만이 아닌 사람의 데이터의 수가 차이나기 때문에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학습을 했을 때 오버피팅이 발생하기 쉽습니다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그래서 이러한 문제점을 개선하고자 저희는 </a:t>
            </a:r>
            <a:r>
              <a:rPr kumimoji="1" lang="en-US" altLang="ko-KR" dirty="0" smtClean="0"/>
              <a:t>Balanced</a:t>
            </a:r>
            <a:r>
              <a:rPr kumimoji="1" lang="en-US" altLang="ko-KR" baseline="0" dirty="0" smtClean="0"/>
              <a:t> bagging</a:t>
            </a:r>
            <a:r>
              <a:rPr kumimoji="1" lang="ko-KR" altLang="en-US" baseline="0" dirty="0" smtClean="0"/>
              <a:t>이라는 방법을 사용하였습니다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이를 잘 모르시는 분들이 많을 것 같아서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잠깐 설명하고 넘어가겠습니다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처음에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기존의 데이터를 </a:t>
            </a:r>
            <a:r>
              <a:rPr kumimoji="1" lang="en-US" altLang="ko-KR" baseline="0" dirty="0" smtClean="0"/>
              <a:t>bootstrap</a:t>
            </a:r>
            <a:r>
              <a:rPr kumimoji="1" lang="ko-KR" altLang="en-US" baseline="0" dirty="0" smtClean="0"/>
              <a:t>시켜서 다수의 샘플을 만듭니다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각 샘플들을 </a:t>
            </a:r>
            <a:r>
              <a:rPr kumimoji="1" lang="en-US" altLang="ko-KR" baseline="0" dirty="0" err="1" smtClean="0"/>
              <a:t>downsampling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시켜서 같은 수의 </a:t>
            </a:r>
            <a:r>
              <a:rPr kumimoji="1" lang="en-US" altLang="ko-KR" baseline="0" dirty="0" smtClean="0"/>
              <a:t>training data</a:t>
            </a:r>
            <a:r>
              <a:rPr kumimoji="1" lang="ko-KR" altLang="en-US" baseline="0" dirty="0" smtClean="0"/>
              <a:t>로 만듭니다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 그리고 각 샘플들을 이용하여 모델을 학습시키고 얻은 모델의 결과를 종합하여 최종 결과를 얻어내는 방법입니다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47033-AFAE-814C-8C94-B0B89FDE482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640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47" y="3429000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Team#12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김성연 심성호 황세현</a:t>
            </a:r>
            <a:endParaRPr kumimoji="0"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980728"/>
            <a:ext cx="9144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WHO is fatty?</a:t>
            </a: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-508" y="1086292"/>
            <a:ext cx="8856984" cy="22322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Random forest, SVM, MLP</a:t>
            </a:r>
            <a:endParaRPr lang="en-US" altLang="ko-KR" sz="21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8352928" cy="44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3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0" y="1086292"/>
            <a:ext cx="8856984" cy="22322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smtClean="0">
                <a:latin typeface="Arial" charset="0"/>
                <a:ea typeface="Arial" charset="0"/>
                <a:cs typeface="Arial" charset="0"/>
              </a:rPr>
              <a:t>AUROC (Random forest, SVM, MLP)</a:t>
            </a:r>
            <a:endParaRPr lang="en-US" altLang="ko-KR" sz="28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844824"/>
            <a:ext cx="6480720" cy="45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Income-BMI &amp; Income-Obese Ratio</a:t>
            </a:r>
            <a:endParaRPr lang="ko-KR" alt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0"/>
          </p:nvPr>
        </p:nvSpPr>
        <p:spPr>
          <a:xfrm>
            <a:off x="143508" y="5208701"/>
            <a:ext cx="8856984" cy="90509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Income</a:t>
            </a:r>
            <a:r>
              <a:rPr lang="ko-KR" altLang="en-US" sz="2800" b="1" dirty="0" smtClean="0"/>
              <a:t>이 적을 수록 </a:t>
            </a:r>
            <a:r>
              <a:rPr lang="en-US" altLang="ko-KR" sz="2800" b="1" dirty="0" smtClean="0"/>
              <a:t>BMI</a:t>
            </a:r>
            <a:r>
              <a:rPr lang="ko-KR" altLang="en-US" sz="2800" b="1" dirty="0" smtClean="0"/>
              <a:t>와 비만율이 높아진다</a:t>
            </a:r>
            <a:r>
              <a:rPr lang="en-US" altLang="ko-KR" sz="2800" b="1" dirty="0" smtClean="0"/>
              <a:t>.</a:t>
            </a:r>
            <a:r>
              <a:rPr lang="ko-KR" altLang="en-US" sz="2800" b="1" dirty="0" smtClean="0"/>
              <a:t> </a:t>
            </a:r>
            <a:endParaRPr lang="en-US" altLang="ko-KR" sz="28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69170"/>
            <a:ext cx="8316924" cy="446414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5364088" y="5753660"/>
            <a:ext cx="3960440" cy="4320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*</a:t>
            </a:r>
            <a:r>
              <a:rPr lang="en-US" altLang="ko-KR" sz="1100" b="1" dirty="0" err="1" smtClean="0"/>
              <a:t>erincome</a:t>
            </a:r>
            <a:r>
              <a:rPr lang="ko-KR" altLang="en-US" sz="1100" b="1" dirty="0" smtClean="0"/>
              <a:t>이 높을 수록 낮은 소득 분위이다</a:t>
            </a:r>
            <a:r>
              <a:rPr lang="en-US" altLang="ko-KR" sz="11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5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SNAP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" y="3865976"/>
            <a:ext cx="3359500" cy="3043842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12" y="3440620"/>
            <a:ext cx="5795516" cy="3451262"/>
          </a:xfrm>
          <a:prstGeom prst="rect">
            <a:avLst/>
          </a:prstGeom>
        </p:spPr>
      </p:pic>
      <p:sp>
        <p:nvSpPr>
          <p:cNvPr id="8" name="Content Placeholder 6"/>
          <p:cNvSpPr>
            <a:spLocks noGrp="1"/>
          </p:cNvSpPr>
          <p:nvPr>
            <p:ph idx="10"/>
          </p:nvPr>
        </p:nvSpPr>
        <p:spPr>
          <a:xfrm>
            <a:off x="0" y="1268760"/>
            <a:ext cx="8856984" cy="22322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upplemental 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utrition 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ssistance 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rogram is a federal nutrition program that helps low income people buy healthy food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8313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SNAP-Fast food ratio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1054660"/>
            <a:ext cx="5688632" cy="4061534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143508" y="5116194"/>
            <a:ext cx="8856984" cy="90509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SNAP</a:t>
            </a:r>
            <a:r>
              <a:rPr lang="ko-KR" altLang="en-US" sz="2800" b="1" dirty="0" smtClean="0"/>
              <a:t>을 지원받는 사람들은 </a:t>
            </a:r>
            <a:r>
              <a:rPr lang="en-US" altLang="ko-KR" sz="2800" b="1" dirty="0" smtClean="0"/>
              <a:t>Fast food</a:t>
            </a:r>
            <a:r>
              <a:rPr lang="ko-KR" altLang="en-US" sz="2800" b="1" dirty="0" smtClean="0"/>
              <a:t>를 더 적게 먹는다</a:t>
            </a:r>
            <a:r>
              <a:rPr lang="en-US" altLang="ko-KR" sz="2800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450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SNAP-BMI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83" y="1086292"/>
            <a:ext cx="5914634" cy="4142908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143508" y="5116194"/>
            <a:ext cx="8856984" cy="90509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SNAP</a:t>
            </a:r>
            <a:r>
              <a:rPr lang="ko-KR" altLang="en-US" sz="2800" b="1" dirty="0" smtClean="0"/>
              <a:t>을 지원받는 사람들이 오히려 </a:t>
            </a:r>
            <a:r>
              <a:rPr lang="en-US" altLang="ko-KR" sz="2800" b="1" dirty="0" smtClean="0"/>
              <a:t>BMI</a:t>
            </a:r>
            <a:r>
              <a:rPr lang="ko-KR" altLang="en-US" sz="2800" b="1" dirty="0" smtClean="0"/>
              <a:t>가 더 높다  </a:t>
            </a:r>
            <a:r>
              <a:rPr lang="en-US" altLang="ko-KR" sz="28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20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SNAP-Drink &amp; Meat ratio &amp; Eat ratio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07841"/>
            <a:ext cx="7116470" cy="29298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737653"/>
            <a:ext cx="3744416" cy="31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2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SNAP-Primary &amp; Secondary eating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1078797"/>
            <a:ext cx="7596336" cy="4059952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0"/>
          </p:nvPr>
        </p:nvSpPr>
        <p:spPr>
          <a:xfrm>
            <a:off x="143508" y="5085184"/>
            <a:ext cx="8856984" cy="90509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SNAP</a:t>
            </a:r>
            <a:r>
              <a:rPr lang="ko-KR" altLang="en-US" sz="2800" b="1" dirty="0" smtClean="0"/>
              <a:t>을 지원받는 사람들은 식사보다 간식을 더 많이 먹는다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644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Drink type-BMI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6865"/>
            <a:ext cx="4716016" cy="3191648"/>
          </a:xfrm>
          <a:prstGeom prst="rect">
            <a:avLst/>
          </a:prstGeom>
        </p:spPr>
      </p:pic>
      <p:sp>
        <p:nvSpPr>
          <p:cNvPr id="8" name="Content Placeholder 6"/>
          <p:cNvSpPr>
            <a:spLocks noGrp="1"/>
          </p:cNvSpPr>
          <p:nvPr>
            <p:ph idx="10"/>
          </p:nvPr>
        </p:nvSpPr>
        <p:spPr>
          <a:xfrm>
            <a:off x="143508" y="4869160"/>
            <a:ext cx="8856984" cy="90509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Income</a:t>
            </a:r>
            <a:r>
              <a:rPr lang="ko-KR" altLang="en-US" sz="2800" b="1" dirty="0" smtClean="0"/>
              <a:t>이 낮은 그룹의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탄산음료 소비량이 높다</a:t>
            </a:r>
            <a:endParaRPr lang="en-US" altLang="ko-KR" sz="2800" b="1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841" y="1486865"/>
            <a:ext cx="4608512" cy="3151322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-252536" y="1145673"/>
            <a:ext cx="5387671" cy="451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*</a:t>
            </a:r>
            <a:r>
              <a:rPr lang="en-US" altLang="ko-KR" sz="1600" b="1" dirty="0" err="1" smtClean="0"/>
              <a:t>eusoda</a:t>
            </a:r>
            <a:r>
              <a:rPr lang="ko-KR" altLang="en-US" sz="1600" b="1" dirty="0" smtClean="0"/>
              <a:t>는 높을 수록 탄산 음료를 덜 먹는 것이다</a:t>
            </a:r>
            <a:r>
              <a:rPr lang="en-US" altLang="ko-KR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8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Exercise-BMI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93" y="1628800"/>
            <a:ext cx="4265407" cy="2946598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0"/>
          </p:nvPr>
        </p:nvSpPr>
        <p:spPr>
          <a:xfrm>
            <a:off x="143508" y="5143729"/>
            <a:ext cx="8856984" cy="90509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Income</a:t>
            </a:r>
            <a:r>
              <a:rPr lang="ko-KR" altLang="en-US" sz="2800" b="1" dirty="0" smtClean="0"/>
              <a:t>이 낮은 그룹의 운동량이 적다</a:t>
            </a:r>
            <a:endParaRPr lang="en-US" altLang="ko-KR" sz="28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1364"/>
            <a:ext cx="4940300" cy="3378200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-262028" y="1145708"/>
            <a:ext cx="5554107" cy="4110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*</a:t>
            </a:r>
            <a:r>
              <a:rPr lang="en-US" altLang="ko-KR" sz="1600" b="1" dirty="0" err="1" smtClean="0"/>
              <a:t>euexcercise</a:t>
            </a:r>
            <a:r>
              <a:rPr lang="ko-KR" altLang="en-US" sz="1600" b="1" dirty="0" smtClean="0"/>
              <a:t>는 높을 수록 운동을 덜 하는 것이다</a:t>
            </a:r>
            <a:r>
              <a:rPr lang="en-US" altLang="ko-KR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3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Contents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1619672" y="1069514"/>
            <a:ext cx="6563072" cy="5472608"/>
          </a:xfrm>
        </p:spPr>
        <p:txBody>
          <a:bodyPr/>
          <a:lstStyle/>
          <a:p>
            <a:pPr marL="285750" indent="-285750">
              <a:buFont typeface="Wingdings" charset="2"/>
              <a:buChar char="l"/>
            </a:pP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 Our goal</a:t>
            </a:r>
          </a:p>
          <a:p>
            <a:pPr marL="285750" indent="-285750">
              <a:buFont typeface="Wingdings" charset="2"/>
              <a:buChar char="l"/>
            </a:pPr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285750" indent="-285750">
              <a:buFont typeface="Wingdings" charset="2"/>
              <a:buChar char="l"/>
            </a:pPr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Feature selection</a:t>
            </a:r>
          </a:p>
          <a:p>
            <a:pPr marL="457200" indent="-457200" algn="just">
              <a:buFont typeface="Wingdings" charset="2"/>
              <a:buChar char="ü"/>
            </a:pPr>
            <a:r>
              <a:rPr lang="en-US" altLang="ko-KR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Correlation, Random </a:t>
            </a:r>
            <a:r>
              <a:rPr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forest, ANOVA</a:t>
            </a:r>
          </a:p>
          <a:p>
            <a:pPr marL="285750" indent="-285750">
              <a:buFont typeface="Wingdings" charset="2"/>
              <a:buChar char="l"/>
            </a:pP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 Prediction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MLP, Random forest, SVM 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              </a:t>
            </a:r>
            <a:r>
              <a:rPr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with Balanced bagging</a:t>
            </a:r>
          </a:p>
          <a:p>
            <a:pPr marL="457200" indent="-457200">
              <a:buFont typeface="Wingdings" charset="2"/>
              <a:buChar char="ü"/>
            </a:pP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AUROC</a:t>
            </a:r>
          </a:p>
          <a:p>
            <a:pPr marL="285750" indent="-285750">
              <a:buFont typeface="Wingdings" charset="2"/>
              <a:buChar char="l"/>
            </a:pP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 Poverty &amp; BMI</a:t>
            </a:r>
          </a:p>
          <a:p>
            <a:pPr marL="285750" indent="-285750">
              <a:buFont typeface="Wingdings" charset="2"/>
              <a:buChar char="l"/>
            </a:pPr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Conclusion </a:t>
            </a:r>
          </a:p>
          <a:p>
            <a:pPr marL="285750" indent="-285750">
              <a:buFont typeface="Wingdings" charset="2"/>
              <a:buChar char="l"/>
            </a:pPr>
            <a:endParaRPr lang="ko-KR" altLang="en-U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Conclusion</a:t>
            </a:r>
            <a:r>
              <a:rPr lang="ko-KR" altLang="en-US" dirty="0" smtClean="0"/>
              <a:t> </a:t>
            </a:r>
            <a:r>
              <a:rPr lang="mr-IN" altLang="ko-KR" dirty="0" smtClean="0"/>
              <a:t>–</a:t>
            </a:r>
            <a:r>
              <a:rPr lang="ko-KR" altLang="en-US" dirty="0" smtClean="0"/>
              <a:t> </a:t>
            </a:r>
            <a:r>
              <a:rPr lang="en-US" altLang="ko-KR" dirty="0" smtClean="0"/>
              <a:t>Policy suggestion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0" y="1086292"/>
            <a:ext cx="8856984" cy="22322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latin typeface="Arial" charset="0"/>
                <a:ea typeface="Arial" charset="0"/>
                <a:cs typeface="Arial" charset="0"/>
              </a:rPr>
              <a:t>비만과 관련된 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feature</a:t>
            </a:r>
            <a:r>
              <a:rPr lang="ko-KR" altLang="en-US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ko-KR" altLang="en-US" sz="2800" b="1" dirty="0" smtClean="0">
                <a:latin typeface="Arial" charset="0"/>
                <a:ea typeface="Arial" charset="0"/>
                <a:cs typeface="Arial" charset="0"/>
              </a:rPr>
              <a:t>개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ko-KR" altLang="en-US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800" b="1" dirty="0"/>
              <a:t>‘</a:t>
            </a:r>
            <a:r>
              <a:rPr lang="en-US" altLang="ko-KR" sz="2800" b="1" dirty="0" err="1"/>
              <a:t>eugenhth</a:t>
            </a:r>
            <a:r>
              <a:rPr lang="en-US" altLang="ko-KR" sz="2800" b="1" dirty="0" smtClean="0"/>
              <a:t>’,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‘</a:t>
            </a:r>
            <a:r>
              <a:rPr lang="en-US" altLang="ko-KR" sz="2800" b="1" dirty="0" err="1"/>
              <a:t>euexercise</a:t>
            </a:r>
            <a:r>
              <a:rPr lang="en-US" altLang="ko-KR" sz="2800" b="1" dirty="0"/>
              <a:t>’, ‘</a:t>
            </a:r>
            <a:r>
              <a:rPr lang="en-US" altLang="ko-KR" sz="2800" b="1" dirty="0" err="1"/>
              <a:t>erincome</a:t>
            </a:r>
            <a:r>
              <a:rPr lang="en-US" altLang="ko-KR" sz="2800" b="1" dirty="0"/>
              <a:t>’, ‘</a:t>
            </a:r>
            <a:r>
              <a:rPr lang="en-US" altLang="ko-KR" sz="2800" b="1" dirty="0" err="1"/>
              <a:t>eusoda</a:t>
            </a:r>
            <a:r>
              <a:rPr lang="en-US" altLang="ko-KR" sz="2800" b="1" dirty="0"/>
              <a:t>’, ‘</a:t>
            </a:r>
            <a:r>
              <a:rPr lang="en-US" altLang="ko-KR" sz="2800" b="1" dirty="0" err="1"/>
              <a:t>eusnap</a:t>
            </a:r>
            <a:r>
              <a:rPr lang="en-US" altLang="ko-KR" sz="2800" b="1" dirty="0" smtClean="0"/>
              <a:t>’</a:t>
            </a:r>
            <a:r>
              <a:rPr lang="ko-KR" altLang="en-US" sz="2800" b="1" dirty="0" smtClean="0"/>
              <a:t> 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100" dirty="0" smtClean="0"/>
          </a:p>
        </p:txBody>
      </p:sp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0" y="2420888"/>
            <a:ext cx="8856984" cy="223224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Policy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#1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SNAP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과 비슷한 정책을 실시하되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지원금으로 구매할 수 있는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econdary eating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량에 제한을 두자</a:t>
            </a:r>
            <a:endParaRPr lang="en-US" altLang="ko-KR" sz="2800" b="1" dirty="0" smtClean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1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789040"/>
            <a:ext cx="4536504" cy="23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Conclusion</a:t>
            </a:r>
            <a:r>
              <a:rPr lang="ko-KR" altLang="en-US" dirty="0" smtClean="0"/>
              <a:t> </a:t>
            </a:r>
            <a:r>
              <a:rPr lang="mr-IN" altLang="ko-KR" dirty="0" smtClean="0"/>
              <a:t>–</a:t>
            </a:r>
            <a:r>
              <a:rPr lang="ko-KR" altLang="en-US" dirty="0" smtClean="0"/>
              <a:t> </a:t>
            </a:r>
            <a:r>
              <a:rPr lang="en-US" altLang="ko-KR" dirty="0" smtClean="0"/>
              <a:t>Policy suggestion</a:t>
            </a:r>
            <a:endParaRPr lang="ko-KR" alt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0" y="1086292"/>
            <a:ext cx="8856984" cy="223224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Policy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#2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SNAP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과 비슷한 정책을 실시하되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지원금으로 구매할 수 있는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Soda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구매량에 제한을 두자</a:t>
            </a:r>
            <a:endParaRPr lang="en-US" altLang="ko-KR" sz="2800" b="1" dirty="0" smtClean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1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11154"/>
            <a:ext cx="4032448" cy="35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7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Conclusion</a:t>
            </a:r>
            <a:r>
              <a:rPr lang="ko-KR" altLang="en-US" dirty="0" smtClean="0"/>
              <a:t> </a:t>
            </a:r>
            <a:r>
              <a:rPr lang="mr-IN" altLang="ko-KR" dirty="0" smtClean="0"/>
              <a:t>–</a:t>
            </a:r>
            <a:r>
              <a:rPr lang="ko-KR" altLang="en-US" dirty="0" smtClean="0"/>
              <a:t> </a:t>
            </a:r>
            <a:r>
              <a:rPr lang="en-US" altLang="ko-KR" dirty="0" smtClean="0"/>
              <a:t>Policy suggestion</a:t>
            </a:r>
            <a:endParaRPr lang="ko-KR" alt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3521" y="1086292"/>
            <a:ext cx="8856984" cy="223224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Policy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#3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SNAP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과 비슷한 정책을 실시하되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지원금으로 헬스장을 다닐 수 있도록 하는 등의 운동활동을 지원해주자</a:t>
            </a:r>
            <a:endParaRPr lang="en-US" altLang="ko-KR" sz="2800" b="1" dirty="0" smtClean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1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73" y="3140968"/>
            <a:ext cx="5292080" cy="306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Limitation &amp; Future 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3" y="1772816"/>
            <a:ext cx="8149553" cy="430542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287016" y="867722"/>
            <a:ext cx="8856984" cy="905094"/>
          </a:xfrm>
        </p:spPr>
        <p:txBody>
          <a:bodyPr/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mtClean="0"/>
              <a:t>2014				   2015</a:t>
            </a:r>
            <a:endParaRPr lang="en-US" altLang="ko-KR" sz="28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827584" y="1772816"/>
            <a:ext cx="1368152" cy="4305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4860032" y="1772816"/>
            <a:ext cx="1368152" cy="4305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Limitation &amp; Future work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51" y="1041217"/>
            <a:ext cx="6819383" cy="3679251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153851" y="4732935"/>
            <a:ext cx="8856984" cy="90509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/>
              <a:t>비만이어서 다이어트 소다를 많이 먹는다</a:t>
            </a:r>
            <a:endParaRPr lang="en-US" altLang="ko-KR" sz="2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/>
              <a:t>다이어트 소다를 많이 먹어서 비만이다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5955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458" y="2348880"/>
            <a:ext cx="9144000" cy="1069514"/>
          </a:xfrm>
        </p:spPr>
        <p:txBody>
          <a:bodyPr/>
          <a:lstStyle/>
          <a:p>
            <a:pPr algn="ctr"/>
            <a:r>
              <a:rPr lang="en-US" altLang="ko-KR" sz="8000" dirty="0" smtClean="0"/>
              <a:t>Thank you!</a:t>
            </a:r>
            <a:br>
              <a:rPr lang="en-US" altLang="ko-KR" sz="8000" dirty="0" smtClean="0"/>
            </a:br>
            <a:r>
              <a:rPr lang="en-US" altLang="ko-KR" sz="8000" dirty="0" smtClean="0"/>
              <a:t>Any questions?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8574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069514"/>
          </a:xfrm>
        </p:spPr>
        <p:txBody>
          <a:bodyPr/>
          <a:lstStyle/>
          <a:p>
            <a:r>
              <a:rPr lang="en-US" altLang="ko-KR" dirty="0" smtClean="0"/>
              <a:t> Problem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7056784" cy="5062300"/>
          </a:xfrm>
        </p:spPr>
      </p:pic>
    </p:spTree>
    <p:extLst>
      <p:ext uri="{BB962C8B-B14F-4D97-AF65-F5344CB8AC3E}">
        <p14:creationId xmlns:p14="http://schemas.microsoft.com/office/powerpoint/2010/main" val="43921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43262"/>
            <a:ext cx="9144000" cy="1069514"/>
          </a:xfrm>
        </p:spPr>
        <p:txBody>
          <a:bodyPr/>
          <a:lstStyle/>
          <a:p>
            <a:r>
              <a:rPr lang="en-US" altLang="ko-KR" dirty="0" smtClean="0"/>
              <a:t>Who we are?</a:t>
            </a:r>
            <a:endParaRPr lang="ko-KR" alt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0"/>
          </p:nvPr>
        </p:nvSpPr>
        <p:spPr>
          <a:xfrm>
            <a:off x="0" y="1556792"/>
            <a:ext cx="8856984" cy="22322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latin typeface="Arial" charset="0"/>
                <a:ea typeface="Arial" charset="0"/>
                <a:cs typeface="Arial" charset="0"/>
              </a:rPr>
              <a:t>세계  보건 기구의 입장에서 </a:t>
            </a:r>
            <a:r>
              <a:rPr lang="ko-KR" altLang="en-US" sz="2800" b="1" dirty="0" smtClean="0">
                <a:latin typeface="Arial" charset="0"/>
                <a:ea typeface="Arial" charset="0"/>
                <a:cs typeface="Arial" charset="0"/>
              </a:rPr>
              <a:t>빅데이터 </a:t>
            </a:r>
            <a:r>
              <a:rPr lang="ko-KR" altLang="en-US" sz="2800" b="1" dirty="0" smtClean="0">
                <a:latin typeface="Arial" charset="0"/>
                <a:ea typeface="Arial" charset="0"/>
                <a:cs typeface="Arial" charset="0"/>
              </a:rPr>
              <a:t>분석을 통해 점점 증가하는 비만율을 관리하기 위한 정책을 제안하자 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!</a:t>
            </a:r>
            <a:endParaRPr lang="en-US" altLang="ko-KR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24" y="3522298"/>
            <a:ext cx="5236480" cy="25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Data sets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0" y="1268760"/>
            <a:ext cx="8856984" cy="22322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‘American Time Use Survey (ATUS) eating and health module’ data in 2014 &amp; 2015 from ‘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United States Department of Agriculture</a:t>
            </a: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 (USDA)’                            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21,838</a:t>
            </a:r>
            <a:r>
              <a:rPr lang="ko-KR" altLang="en-US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ows &amp; 37 Columns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1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080"/>
            <a:ext cx="8095287" cy="133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2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Data refinement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0" y="1268760"/>
            <a:ext cx="8856984" cy="22322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Remove meaningless columns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Remove outlier of weight &amp; height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Imbalanced data handling (down sampling)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Null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9194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Feature selection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0" y="1196752"/>
            <a:ext cx="9144000" cy="22322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Correlation, Random forest, ANOVA </a:t>
            </a:r>
            <a:r>
              <a:rPr lang="ko-KR" altLang="en-US" sz="2800" dirty="0" smtClean="0">
                <a:latin typeface="Arial" charset="0"/>
                <a:ea typeface="Arial" charset="0"/>
                <a:cs typeface="Arial" charset="0"/>
              </a:rPr>
              <a:t>를 통해 찾은 </a:t>
            </a:r>
            <a:r>
              <a:rPr lang="en-US" altLang="ko-KR" sz="2800" b="1" dirty="0" smtClean="0">
                <a:latin typeface="Arial" charset="0"/>
                <a:ea typeface="Arial" charset="0"/>
                <a:cs typeface="Arial" charset="0"/>
              </a:rPr>
              <a:t>‘</a:t>
            </a:r>
            <a:r>
              <a:rPr lang="en-US" altLang="ko-KR" sz="2800" b="1" dirty="0" smtClean="0"/>
              <a:t>BMI’(</a:t>
            </a:r>
            <a:r>
              <a:rPr lang="ko-KR" altLang="en-US" sz="2800" b="1" dirty="0" smtClean="0"/>
              <a:t>체질량 지수</a:t>
            </a:r>
            <a:r>
              <a:rPr lang="en-US" altLang="ko-KR" sz="2800" b="1" dirty="0" smtClean="0"/>
              <a:t>)</a:t>
            </a:r>
            <a:r>
              <a:rPr lang="ko-KR" altLang="en-US" sz="2800" dirty="0" smtClean="0"/>
              <a:t>와 연관성이 가장 높은 </a:t>
            </a:r>
            <a:r>
              <a:rPr lang="en-US" altLang="ko-KR" sz="2800" dirty="0" smtClean="0"/>
              <a:t>feature 5</a:t>
            </a:r>
            <a:r>
              <a:rPr lang="ko-KR" altLang="en-US" sz="2800" dirty="0" smtClean="0"/>
              <a:t>개 </a:t>
            </a:r>
            <a:endParaRPr lang="en-US" altLang="ko-KR" sz="2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‘</a:t>
            </a:r>
            <a:r>
              <a:rPr lang="en-US" altLang="ko-KR" sz="2800" b="1" dirty="0" err="1" smtClean="0"/>
              <a:t>eugenhth</a:t>
            </a:r>
            <a:r>
              <a:rPr lang="en-US" altLang="ko-KR" sz="2800" b="1" dirty="0" smtClean="0"/>
              <a:t>’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:</a:t>
            </a:r>
            <a:r>
              <a:rPr lang="ko-KR" altLang="en-US" sz="2800" b="1" dirty="0" smtClean="0"/>
              <a:t> 건강 자신감 </a:t>
            </a:r>
            <a:endParaRPr lang="en-US" altLang="ko-KR" sz="2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‘</a:t>
            </a:r>
            <a:r>
              <a:rPr lang="en-US" altLang="ko-KR" sz="2800" b="1" dirty="0" err="1" smtClean="0"/>
              <a:t>euexercise</a:t>
            </a:r>
            <a:r>
              <a:rPr lang="en-US" altLang="ko-KR" sz="2800" b="1" dirty="0" smtClean="0"/>
              <a:t>’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:</a:t>
            </a:r>
            <a:r>
              <a:rPr lang="ko-KR" altLang="en-US" sz="2800" b="1" dirty="0" smtClean="0"/>
              <a:t> 운동 유무</a:t>
            </a:r>
            <a:endParaRPr lang="en-US" altLang="ko-KR" sz="2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‘</a:t>
            </a:r>
            <a:r>
              <a:rPr lang="en-US" altLang="ko-KR" sz="2800" b="1" dirty="0" err="1" smtClean="0"/>
              <a:t>erincome</a:t>
            </a:r>
            <a:r>
              <a:rPr lang="en-US" altLang="ko-KR" sz="2800" b="1" dirty="0" smtClean="0"/>
              <a:t>’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:</a:t>
            </a:r>
            <a:r>
              <a:rPr lang="ko-KR" altLang="en-US" sz="2800" b="1" dirty="0" smtClean="0"/>
              <a:t> 소득 분위</a:t>
            </a:r>
            <a:endParaRPr lang="en-US" altLang="ko-KR" sz="2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‘</a:t>
            </a:r>
            <a:r>
              <a:rPr lang="en-US" altLang="ko-KR" sz="2800" b="1" dirty="0" err="1" smtClean="0"/>
              <a:t>eusoda</a:t>
            </a:r>
            <a:r>
              <a:rPr lang="en-US" altLang="ko-KR" sz="2800" b="1" dirty="0" smtClean="0"/>
              <a:t>’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:</a:t>
            </a:r>
            <a:r>
              <a:rPr lang="ko-KR" altLang="en-US" sz="2800" b="1" dirty="0" smtClean="0"/>
              <a:t> 탄산음료 음용 유무</a:t>
            </a:r>
            <a:endParaRPr lang="en-US" altLang="ko-KR" sz="2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/>
              <a:t>‘</a:t>
            </a:r>
            <a:r>
              <a:rPr lang="en-US" altLang="ko-KR" sz="2800" b="1" dirty="0" err="1" smtClean="0"/>
              <a:t>eusnap</a:t>
            </a:r>
            <a:r>
              <a:rPr lang="en-US" altLang="ko-KR" sz="2800" b="1" dirty="0" smtClean="0"/>
              <a:t>’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:</a:t>
            </a:r>
            <a:r>
              <a:rPr lang="ko-KR" altLang="en-US" sz="2800" b="1" dirty="0" smtClean="0"/>
              <a:t> 영양 보충 보조 프로그램 수혜 유무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77047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0" y="1196752"/>
            <a:ext cx="8856984" cy="22322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Random forest, SVM, </a:t>
            </a:r>
            <a:r>
              <a:rPr lang="en-US" altLang="ko-KR" sz="2800" dirty="0" smtClean="0">
                <a:latin typeface="Arial" charset="0"/>
                <a:ea typeface="Arial" charset="0"/>
                <a:cs typeface="Arial" charset="0"/>
              </a:rPr>
              <a:t>MLP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비만유무</a:t>
            </a:r>
            <a:r>
              <a:rPr lang="en-US" altLang="ko-KR" sz="2800" dirty="0" smtClean="0"/>
              <a:t>(</a:t>
            </a:r>
            <a:r>
              <a:rPr lang="en-US" altLang="ko-KR" sz="2800" dirty="0" smtClean="0"/>
              <a:t>BMI &gt;= 30) </a:t>
            </a:r>
            <a:r>
              <a:rPr lang="ko-KR" altLang="en-US" sz="2800" dirty="0" smtClean="0"/>
              <a:t>예측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2" y="3284984"/>
            <a:ext cx="4121369" cy="2966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141" y="3284984"/>
            <a:ext cx="4184827" cy="28900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32" y="300972"/>
            <a:ext cx="3024336" cy="29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Balanced Bagging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3" y="1086292"/>
            <a:ext cx="7851974" cy="4921222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6084168" y="205418"/>
            <a:ext cx="2269803" cy="12241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/>
              <a:t>MLP,</a:t>
            </a:r>
          </a:p>
          <a:p>
            <a:pPr algn="ctr"/>
            <a:r>
              <a:rPr kumimoji="1" lang="en-US" altLang="ko-KR" sz="2000" dirty="0" smtClean="0"/>
              <a:t>Random forest,</a:t>
            </a:r>
          </a:p>
          <a:p>
            <a:pPr algn="ctr"/>
            <a:r>
              <a:rPr kumimoji="1" lang="en-US" altLang="ko-KR" sz="2000" dirty="0" smtClean="0"/>
              <a:t>SVM</a:t>
            </a:r>
            <a:endParaRPr kumimoji="1" lang="ko-KR" altLang="en-US" sz="2000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084168" y="1429554"/>
            <a:ext cx="432048" cy="991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2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</TotalTime>
  <Words>1496</Words>
  <Application>Microsoft Macintosh PowerPoint</Application>
  <PresentationFormat>화면 슬라이드 쇼(4:3)</PresentationFormat>
  <Paragraphs>147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Calibri</vt:lpstr>
      <vt:lpstr>Wingdings</vt:lpstr>
      <vt:lpstr>Arial</vt:lpstr>
      <vt:lpstr>Office Theme</vt:lpstr>
      <vt:lpstr>Custom Design</vt:lpstr>
      <vt:lpstr>PowerPoint 프레젠테이션</vt:lpstr>
      <vt:lpstr> Contents</vt:lpstr>
      <vt:lpstr> Problem</vt:lpstr>
      <vt:lpstr>Who we are?</vt:lpstr>
      <vt:lpstr> Data sets</vt:lpstr>
      <vt:lpstr> Data refinement</vt:lpstr>
      <vt:lpstr> Feature selection</vt:lpstr>
      <vt:lpstr> Prediction</vt:lpstr>
      <vt:lpstr> Balanced Bagging</vt:lpstr>
      <vt:lpstr> Prediction</vt:lpstr>
      <vt:lpstr> Prediction</vt:lpstr>
      <vt:lpstr> Income-BMI &amp; Income-Obese Ratio</vt:lpstr>
      <vt:lpstr> SNAP</vt:lpstr>
      <vt:lpstr> SNAP-Fast food ratio</vt:lpstr>
      <vt:lpstr> SNAP-BMI</vt:lpstr>
      <vt:lpstr> SNAP-Drink &amp; Meat ratio &amp; Eat ratio</vt:lpstr>
      <vt:lpstr> SNAP-Primary &amp; Secondary eating</vt:lpstr>
      <vt:lpstr> Drink type-BMI</vt:lpstr>
      <vt:lpstr> Exercise-BMI</vt:lpstr>
      <vt:lpstr> Conclusion – Policy suggestion</vt:lpstr>
      <vt:lpstr> Conclusion – Policy suggestion</vt:lpstr>
      <vt:lpstr> Conclusion – Policy suggestion</vt:lpstr>
      <vt:lpstr> Limitation &amp; Future work</vt:lpstr>
      <vt:lpstr> Limitation &amp; Future work</vt:lpstr>
      <vt:lpstr>Thank you! Any questions?</vt:lpstr>
    </vt:vector>
  </TitlesOfParts>
  <Company>Microsoft Corporation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김성연</cp:lastModifiedBy>
  <cp:revision>154</cp:revision>
  <dcterms:created xsi:type="dcterms:W3CDTF">2014-04-01T16:35:38Z</dcterms:created>
  <dcterms:modified xsi:type="dcterms:W3CDTF">2017-12-14T14:49:11Z</dcterms:modified>
</cp:coreProperties>
</file>